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y="5143500" cx="9144000"/>
  <p:notesSz cx="6858000" cy="9144000"/>
  <p:embeddedFontLst>
    <p:embeddedFont>
      <p:font typeface="Merriweather"/>
      <p:regular r:id="rId23"/>
      <p:bold r:id="rId24"/>
      <p:italic r:id="rId25"/>
      <p:boldItalic r:id="rId26"/>
    </p:embeddedFont>
    <p:embeddedFont>
      <p:font typeface="Open Sans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Merriweather-bold.fntdata"/><Relationship Id="rId23" Type="http://schemas.openxmlformats.org/officeDocument/2006/relationships/font" Target="fonts/Merriweather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Merriweather-boldItalic.fntdata"/><Relationship Id="rId25" Type="http://schemas.openxmlformats.org/officeDocument/2006/relationships/font" Target="fonts/Merriweather-italic.fntdata"/><Relationship Id="rId28" Type="http://schemas.openxmlformats.org/officeDocument/2006/relationships/font" Target="fonts/OpenSans-bold.fntdata"/><Relationship Id="rId27" Type="http://schemas.openxmlformats.org/officeDocument/2006/relationships/font" Target="fonts/OpenSans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OpenSans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0" Type="http://schemas.openxmlformats.org/officeDocument/2006/relationships/font" Target="fonts/OpenSans-bold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gif>
</file>

<file path=ppt/media/image11.gif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" name="Google Shape;5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8" name="Google Shape;158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58ace4ed9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358ace4ed9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58b6ff1e7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358b6ff1e7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4" name="Google Shape;234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Only a portion of image is taken, not every neuron is connected to every other neuron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Local connections: Convolution 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Layering: Shared weights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Spatial invariance: Pooling or subsampling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314f623860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1" name="Google Shape;241;g314f623860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358b6ff1e7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358b6ff1e7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-US" sz="1400">
                <a:solidFill>
                  <a:schemeClr val="dk1"/>
                </a:solidFill>
              </a:rPr>
              <a:t>For any data with meaningful space orientation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1" name="Google Shape;261;p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14f623860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g314f623860_0_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14f623860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g314f623860_0_1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58ace4ed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58ace4ed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58ace4ed9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358ace4ed9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0640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" name="Google Shape;27;p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" name="Google Shape;28;p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" name="Google Shape;32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" name="Google Shape;33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" name="Google Shape;36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gif"/><Relationship Id="rId4" Type="http://schemas.openxmlformats.org/officeDocument/2006/relationships/image" Target="../media/image10.gif"/></Relationships>
</file>

<file path=ppt/slides/_rels/slide17.xml.rels><?xml version="1.0" encoding="UTF-8" standalone="yes"?><Relationships xmlns="http://schemas.openxmlformats.org/package/2006/relationships"><Relationship Id="rId11" Type="http://schemas.openxmlformats.org/officeDocument/2006/relationships/hyperlink" Target="https://machinelearningmastery.com/" TargetMode="External"/><Relationship Id="rId10" Type="http://schemas.openxmlformats.org/officeDocument/2006/relationships/hyperlink" Target="https://docs.google.com/presentation/d/1kSuQyW5DTnkVaZEjGYCkfOxvzCqGEFzWBy4e9Uedd9k/preview?imm_mid=0f9b7e&amp;cmp=em-data-na-na-newsltr_20171213&amp;slide=id.g168a3288f7_0_58" TargetMode="External"/><Relationship Id="rId12" Type="http://schemas.openxmlformats.org/officeDocument/2006/relationships/hyperlink" Target="https://en.wikipedia.org/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www.coursera.org/learn/machine-learning/home/welcome" TargetMode="External"/><Relationship Id="rId4" Type="http://schemas.openxmlformats.org/officeDocument/2006/relationships/hyperlink" Target="https://www.coursera.org/specializations/deep-learning" TargetMode="External"/><Relationship Id="rId9" Type="http://schemas.openxmlformats.org/officeDocument/2006/relationships/hyperlink" Target="http://karpathy.github.io/2015/05/21/rnn-effectiveness/" TargetMode="External"/><Relationship Id="rId5" Type="http://schemas.openxmlformats.org/officeDocument/2006/relationships/hyperlink" Target="http://yann.lecun.com/exdb/lenet/" TargetMode="External"/><Relationship Id="rId6" Type="http://schemas.openxmlformats.org/officeDocument/2006/relationships/hyperlink" Target="http://deeplearning.net/" TargetMode="External"/><Relationship Id="rId7" Type="http://schemas.openxmlformats.org/officeDocument/2006/relationships/hyperlink" Target="https://arxiv.org/abs/1512.03385" TargetMode="External"/><Relationship Id="rId8" Type="http://schemas.openxmlformats.org/officeDocument/2006/relationships/hyperlink" Target="https://cs.stanford.edu/people/karpathy/sfmltalk.pdf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489935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rPr b="0" i="0" lang="en-US" sz="5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Analyzing Unstructured Data</a:t>
            </a:r>
            <a:endParaRPr b="1" i="0" sz="52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March 17</a:t>
            </a:r>
            <a:r>
              <a:rPr b="0" baseline="3000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</a:t>
            </a:r>
            <a: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2018</a:t>
            </a:r>
            <a:endParaRPr b="0" i="0" sz="2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2"/>
          <p:cNvSpPr txBox="1"/>
          <p:nvPr>
            <p:ph type="title"/>
          </p:nvPr>
        </p:nvSpPr>
        <p:spPr>
          <a:xfrm>
            <a:off x="570850" y="169823"/>
            <a:ext cx="7886700" cy="70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68550" spcFirstLastPara="1" rIns="68550" wrap="square" tIns="685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 simple neuron!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1" name="Google Shape;161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20125" y="925400"/>
            <a:ext cx="6431526" cy="3055166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2"/>
          <p:cNvSpPr txBox="1"/>
          <p:nvPr/>
        </p:nvSpPr>
        <p:spPr>
          <a:xfrm>
            <a:off x="2068950" y="4796750"/>
            <a:ext cx="55827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Source: https://commons.wikimedia.org/wiki/File:NeuronModel_deutsch.svg</a:t>
            </a:r>
            <a:endParaRPr b="0" i="0" sz="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22"/>
          <p:cNvSpPr txBox="1"/>
          <p:nvPr/>
        </p:nvSpPr>
        <p:spPr>
          <a:xfrm>
            <a:off x="2138950" y="4265050"/>
            <a:ext cx="4750500" cy="4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Prediction = 𝝈 (Weights * Inputs + Bias)</a:t>
            </a:r>
            <a:endParaRPr sz="18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3"/>
          <p:cNvSpPr txBox="1"/>
          <p:nvPr>
            <p:ph type="title"/>
          </p:nvPr>
        </p:nvSpPr>
        <p:spPr>
          <a:xfrm>
            <a:off x="311700" y="867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Training in neural network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3"/>
          <p:cNvSpPr txBox="1"/>
          <p:nvPr/>
        </p:nvSpPr>
        <p:spPr>
          <a:xfrm>
            <a:off x="311700" y="728775"/>
            <a:ext cx="4785600" cy="37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b="1" lang="en-US"/>
              <a:t>Score input</a:t>
            </a:r>
            <a:endParaRPr b="1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>
                <a:solidFill>
                  <a:schemeClr val="dk1"/>
                </a:solidFill>
              </a:rPr>
              <a:t>Prediction = 𝝈(Weights * Inputs + Bias)</a:t>
            </a:r>
            <a:endParaRPr i="1">
              <a:solidFill>
                <a:schemeClr val="dk1"/>
              </a:solidFill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>
                <a:solidFill>
                  <a:schemeClr val="dk1"/>
                </a:solidFill>
              </a:rPr>
              <a:t>(Sigmoid 		[0, 1])</a:t>
            </a:r>
            <a:endParaRPr i="1">
              <a:solidFill>
                <a:schemeClr val="dk1"/>
              </a:solidFill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>
                <a:solidFill>
                  <a:schemeClr val="dk1"/>
                </a:solidFill>
              </a:rPr>
              <a:t>(tanH			[-1, 1])</a:t>
            </a:r>
            <a:endParaRPr i="1">
              <a:solidFill>
                <a:schemeClr val="dk1"/>
              </a:solidFill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>
                <a:solidFill>
                  <a:schemeClr val="dk1"/>
                </a:solidFill>
              </a:rPr>
              <a:t>(ReLU 		[0, x])</a:t>
            </a:r>
            <a:endParaRPr i="1">
              <a:solidFill>
                <a:schemeClr val="dk1"/>
              </a:solidFill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>
                <a:solidFill>
                  <a:schemeClr val="dk1"/>
                </a:solidFill>
              </a:rPr>
              <a:t>(Leaky ReLU 	[0.1x, x])</a:t>
            </a:r>
            <a:endParaRPr i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b="1" lang="en-US"/>
              <a:t>Calculate loss</a:t>
            </a:r>
            <a:endParaRPr b="1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>
                <a:solidFill>
                  <a:schemeClr val="dk1"/>
                </a:solidFill>
              </a:rPr>
              <a:t>(Mean Squared Error for continuous outputs)</a:t>
            </a:r>
            <a:endParaRPr i="1">
              <a:solidFill>
                <a:schemeClr val="dk1"/>
              </a:solidFill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>
                <a:solidFill>
                  <a:schemeClr val="dk1"/>
                </a:solidFill>
              </a:rPr>
              <a:t>(Logistic loss for classification)</a:t>
            </a:r>
            <a:endParaRPr i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b="1" lang="en-US"/>
              <a:t>Apply Adjustments to weight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	</a:t>
            </a:r>
            <a:r>
              <a:rPr i="1" lang="en-US" sz="1200"/>
              <a:t>(Gradient descent)</a:t>
            </a:r>
            <a:endParaRPr i="1" sz="12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200"/>
              <a:t>(RMS prop)</a:t>
            </a:r>
            <a:endParaRPr i="1" sz="12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200"/>
              <a:t>(Adam Optimizer)</a:t>
            </a:r>
            <a:endParaRPr i="1" sz="12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23"/>
          <p:cNvSpPr txBox="1"/>
          <p:nvPr/>
        </p:nvSpPr>
        <p:spPr>
          <a:xfrm>
            <a:off x="2051100" y="4859500"/>
            <a:ext cx="5606400" cy="18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latin typeface="Calibri"/>
                <a:ea typeface="Calibri"/>
                <a:cs typeface="Calibri"/>
                <a:sym typeface="Calibri"/>
              </a:rPr>
              <a:t>https://medium.com/ai-society/hello-gradient-descent-ef74434bdfa5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1" name="Google Shape;17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55050" y="1006175"/>
            <a:ext cx="3883650" cy="266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4"/>
          <p:cNvSpPr txBox="1"/>
          <p:nvPr>
            <p:ph type="title"/>
          </p:nvPr>
        </p:nvSpPr>
        <p:spPr>
          <a:xfrm>
            <a:off x="628650" y="-6"/>
            <a:ext cx="7886700" cy="48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50" spcFirstLastPara="1" rIns="68550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0" i="0" lang="en-US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Deep Neural Networks</a:t>
            </a:r>
            <a:endParaRPr b="0" i="0" sz="3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24"/>
          <p:cNvSpPr txBox="1"/>
          <p:nvPr/>
        </p:nvSpPr>
        <p:spPr>
          <a:xfrm>
            <a:off x="2757433" y="4900512"/>
            <a:ext cx="26934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50" spcFirstLastPara="1" rIns="68550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Reference: Deep Learning Specialization (Andrew Ng)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8" name="Google Shape;178;p24"/>
          <p:cNvGrpSpPr/>
          <p:nvPr/>
        </p:nvGrpSpPr>
        <p:grpSpPr>
          <a:xfrm>
            <a:off x="175099" y="612597"/>
            <a:ext cx="8706197" cy="4014545"/>
            <a:chOff x="175099" y="945804"/>
            <a:chExt cx="8706197" cy="4014545"/>
          </a:xfrm>
        </p:grpSpPr>
        <p:sp>
          <p:nvSpPr>
            <p:cNvPr id="179" name="Google Shape;179;p24"/>
            <p:cNvSpPr/>
            <p:nvPr/>
          </p:nvSpPr>
          <p:spPr>
            <a:xfrm>
              <a:off x="628650" y="1335121"/>
              <a:ext cx="1240200" cy="1167300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31538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34275" lIns="68550" spcFirstLastPara="1" rIns="68550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rPr b="0" i="0" lang="en-US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Weight </a:t>
              </a:r>
              <a:r>
                <a:rPr lang="en-US" sz="135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Matrix</a:t>
              </a:r>
              <a:r>
                <a:rPr b="0" i="0" lang="en-US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for Layer 1</a:t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t/>
              </a:r>
              <a:endParaRPr b="0" i="0" sz="135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rPr b="0" i="0" lang="en-US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     Z Layer 1</a:t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24"/>
            <p:cNvSpPr/>
            <p:nvPr/>
          </p:nvSpPr>
          <p:spPr>
            <a:xfrm>
              <a:off x="2581483" y="1347278"/>
              <a:ext cx="1240200" cy="1167300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31538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34275" lIns="68550" spcFirstLastPara="1" rIns="68550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rPr b="0" i="0" lang="en-US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Weight Parameter for Layer 2</a:t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t/>
              </a:r>
              <a:endParaRPr b="0" i="0" sz="135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rPr b="0" i="0" lang="en-US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   Z Layer 2</a:t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24"/>
            <p:cNvSpPr/>
            <p:nvPr/>
          </p:nvSpPr>
          <p:spPr>
            <a:xfrm>
              <a:off x="6992989" y="1352139"/>
              <a:ext cx="1240200" cy="1167300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31538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34275" lIns="68550" spcFirstLastPara="1" rIns="68550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rPr b="0" i="0" lang="en-US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Weight Parameter for Layer L</a:t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t/>
              </a:r>
              <a:endParaRPr b="0" i="0" sz="135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rPr b="0" i="0" lang="en-US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      Z Layer L</a:t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82" name="Google Shape;182;p24"/>
            <p:cNvCxnSpPr/>
            <p:nvPr/>
          </p:nvCxnSpPr>
          <p:spPr>
            <a:xfrm>
              <a:off x="204281" y="1918781"/>
              <a:ext cx="4086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miter lim="800000"/>
              <a:headEnd len="sm" w="sm" type="none"/>
              <a:tailEnd len="med" w="med" type="triangle"/>
            </a:ln>
          </p:spPr>
        </p:cxnSp>
        <p:sp>
          <p:nvSpPr>
            <p:cNvPr id="183" name="Google Shape;183;p24"/>
            <p:cNvSpPr txBox="1"/>
            <p:nvPr/>
          </p:nvSpPr>
          <p:spPr>
            <a:xfrm>
              <a:off x="175099" y="1699917"/>
              <a:ext cx="386700" cy="20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50" spcFirstLastPara="1" rIns="68550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0" lang="en-US" sz="9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Input</a:t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84" name="Google Shape;184;p24"/>
            <p:cNvCxnSpPr>
              <a:stCxn id="179" idx="3"/>
              <a:endCxn id="180" idx="1"/>
            </p:cNvCxnSpPr>
            <p:nvPr/>
          </p:nvCxnSpPr>
          <p:spPr>
            <a:xfrm>
              <a:off x="1868850" y="1918771"/>
              <a:ext cx="712500" cy="123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miter lim="800000"/>
              <a:headEnd len="sm" w="sm" type="none"/>
              <a:tailEnd len="med" w="med" type="triangle"/>
            </a:ln>
          </p:spPr>
        </p:cxnSp>
        <p:sp>
          <p:nvSpPr>
            <p:cNvPr id="185" name="Google Shape;185;p24"/>
            <p:cNvSpPr txBox="1"/>
            <p:nvPr/>
          </p:nvSpPr>
          <p:spPr>
            <a:xfrm>
              <a:off x="1836100" y="1639114"/>
              <a:ext cx="612900" cy="34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50" spcFirstLastPara="1" rIns="68550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0" lang="en-US" sz="9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Activation Layer 1</a:t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86" name="Google Shape;186;p24"/>
            <p:cNvCxnSpPr/>
            <p:nvPr/>
          </p:nvCxnSpPr>
          <p:spPr>
            <a:xfrm>
              <a:off x="3785279" y="1916346"/>
              <a:ext cx="712500" cy="123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miter lim="800000"/>
              <a:headEnd len="sm" w="sm" type="none"/>
              <a:tailEnd len="med" w="med" type="triangle"/>
            </a:ln>
          </p:spPr>
        </p:cxnSp>
        <p:sp>
          <p:nvSpPr>
            <p:cNvPr id="187" name="Google Shape;187;p24"/>
            <p:cNvSpPr txBox="1"/>
            <p:nvPr/>
          </p:nvSpPr>
          <p:spPr>
            <a:xfrm>
              <a:off x="3825411" y="1636680"/>
              <a:ext cx="612900" cy="34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50" spcFirstLastPara="1" rIns="68550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0" lang="en-US" sz="9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Activation Layer 2</a:t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88" name="Google Shape;188;p24"/>
            <p:cNvCxnSpPr/>
            <p:nvPr/>
          </p:nvCxnSpPr>
          <p:spPr>
            <a:xfrm>
              <a:off x="5752701" y="1921207"/>
              <a:ext cx="463200" cy="72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miter lim="800000"/>
              <a:headEnd len="sm" w="sm" type="none"/>
              <a:tailEnd len="med" w="med" type="triangle"/>
            </a:ln>
          </p:spPr>
        </p:cxnSp>
        <p:cxnSp>
          <p:nvCxnSpPr>
            <p:cNvPr id="189" name="Google Shape;189;p24"/>
            <p:cNvCxnSpPr/>
            <p:nvPr/>
          </p:nvCxnSpPr>
          <p:spPr>
            <a:xfrm flipH="1" rot="10800000">
              <a:off x="6653719" y="1926103"/>
              <a:ext cx="351300" cy="24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miter lim="800000"/>
              <a:headEnd len="sm" w="sm" type="none"/>
              <a:tailEnd len="med" w="med" type="triangle"/>
            </a:ln>
          </p:spPr>
        </p:cxnSp>
        <p:sp>
          <p:nvSpPr>
            <p:cNvPr id="190" name="Google Shape;190;p24"/>
            <p:cNvSpPr txBox="1"/>
            <p:nvPr/>
          </p:nvSpPr>
          <p:spPr>
            <a:xfrm>
              <a:off x="6198966" y="1795444"/>
              <a:ext cx="476700" cy="20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50" spcFirstLastPara="1" rIns="68550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0" lang="en-US" sz="9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……......</a:t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91" name="Google Shape;191;p24"/>
            <p:cNvCxnSpPr/>
            <p:nvPr/>
          </p:nvCxnSpPr>
          <p:spPr>
            <a:xfrm>
              <a:off x="8168796" y="1938465"/>
              <a:ext cx="712500" cy="123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miter lim="800000"/>
              <a:headEnd len="sm" w="sm" type="none"/>
              <a:tailEnd len="med" w="med" type="triangle"/>
            </a:ln>
          </p:spPr>
        </p:cxnSp>
        <p:sp>
          <p:nvSpPr>
            <p:cNvPr id="192" name="Google Shape;192;p24"/>
            <p:cNvSpPr txBox="1"/>
            <p:nvPr/>
          </p:nvSpPr>
          <p:spPr>
            <a:xfrm>
              <a:off x="8208928" y="1658799"/>
              <a:ext cx="612900" cy="34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50" spcFirstLastPara="1" rIns="68550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0" lang="en-US" sz="9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Activation Layer L</a:t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24"/>
            <p:cNvSpPr/>
            <p:nvPr/>
          </p:nvSpPr>
          <p:spPr>
            <a:xfrm>
              <a:off x="633510" y="3018013"/>
              <a:ext cx="1240200" cy="1167300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31538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50" spcFirstLastPara="1" rIns="68550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rPr b="0" i="0" lang="en-US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Derivative of Z Layer 1</a:t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24"/>
            <p:cNvSpPr/>
            <p:nvPr/>
          </p:nvSpPr>
          <p:spPr>
            <a:xfrm>
              <a:off x="2586343" y="3030170"/>
              <a:ext cx="1240200" cy="1167300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31538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50" spcFirstLastPara="1" rIns="68550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rPr b="0" i="0" lang="en-US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Derivative of Z Layer 2</a:t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24"/>
            <p:cNvSpPr/>
            <p:nvPr/>
          </p:nvSpPr>
          <p:spPr>
            <a:xfrm>
              <a:off x="6997849" y="3035031"/>
              <a:ext cx="1240200" cy="1167300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31538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50" spcFirstLastPara="1" rIns="68550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rPr b="0" i="0" lang="en-US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Derivative of Z Layer L</a:t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96" name="Google Shape;196;p24"/>
            <p:cNvCxnSpPr/>
            <p:nvPr/>
          </p:nvCxnSpPr>
          <p:spPr>
            <a:xfrm rot="10800000">
              <a:off x="8251596" y="3618691"/>
              <a:ext cx="5556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miter lim="800000"/>
              <a:headEnd len="sm" w="sm" type="none"/>
              <a:tailEnd len="med" w="med" type="triangle"/>
            </a:ln>
          </p:spPr>
        </p:cxnSp>
        <p:sp>
          <p:nvSpPr>
            <p:cNvPr id="197" name="Google Shape;197;p24"/>
            <p:cNvSpPr txBox="1"/>
            <p:nvPr/>
          </p:nvSpPr>
          <p:spPr>
            <a:xfrm>
              <a:off x="8206494" y="3662700"/>
              <a:ext cx="612900" cy="62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50" spcFirstLastPara="1" rIns="68550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0" lang="en-US" sz="9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Derivative of </a:t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0" lang="en-US" sz="9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Activation Layer L</a:t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98" name="Google Shape;198;p24"/>
            <p:cNvCxnSpPr/>
            <p:nvPr/>
          </p:nvCxnSpPr>
          <p:spPr>
            <a:xfrm>
              <a:off x="8718415" y="1950622"/>
              <a:ext cx="0" cy="16680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miter lim="800000"/>
              <a:headEnd len="sm" w="sm" type="none"/>
              <a:tailEnd len="med" w="med" type="triangle"/>
            </a:ln>
          </p:spPr>
        </p:cxnSp>
        <p:cxnSp>
          <p:nvCxnSpPr>
            <p:cNvPr id="199" name="Google Shape;199;p24"/>
            <p:cNvCxnSpPr>
              <a:stCxn id="181" idx="2"/>
              <a:endCxn id="195" idx="0"/>
            </p:cNvCxnSpPr>
            <p:nvPr/>
          </p:nvCxnSpPr>
          <p:spPr>
            <a:xfrm>
              <a:off x="7613089" y="2519439"/>
              <a:ext cx="4800" cy="5157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miter lim="800000"/>
              <a:headEnd len="sm" w="sm" type="none"/>
              <a:tailEnd len="med" w="med" type="triangle"/>
            </a:ln>
          </p:spPr>
        </p:cxnSp>
        <p:cxnSp>
          <p:nvCxnSpPr>
            <p:cNvPr id="200" name="Google Shape;200;p24"/>
            <p:cNvCxnSpPr>
              <a:stCxn id="180" idx="2"/>
              <a:endCxn id="194" idx="0"/>
            </p:cNvCxnSpPr>
            <p:nvPr/>
          </p:nvCxnSpPr>
          <p:spPr>
            <a:xfrm>
              <a:off x="3201583" y="2514578"/>
              <a:ext cx="4800" cy="5157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miter lim="800000"/>
              <a:headEnd len="sm" w="sm" type="none"/>
              <a:tailEnd len="med" w="med" type="triangle"/>
            </a:ln>
          </p:spPr>
        </p:cxnSp>
        <p:cxnSp>
          <p:nvCxnSpPr>
            <p:cNvPr id="201" name="Google Shape;201;p24"/>
            <p:cNvCxnSpPr>
              <a:stCxn id="179" idx="2"/>
              <a:endCxn id="193" idx="0"/>
            </p:cNvCxnSpPr>
            <p:nvPr/>
          </p:nvCxnSpPr>
          <p:spPr>
            <a:xfrm>
              <a:off x="1248750" y="2502421"/>
              <a:ext cx="4800" cy="5157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miter lim="800000"/>
              <a:headEnd len="sm" w="sm" type="none"/>
              <a:tailEnd len="med" w="med" type="triangle"/>
            </a:ln>
          </p:spPr>
        </p:cxnSp>
        <p:cxnSp>
          <p:nvCxnSpPr>
            <p:cNvPr id="202" name="Google Shape;202;p24"/>
            <p:cNvCxnSpPr/>
            <p:nvPr/>
          </p:nvCxnSpPr>
          <p:spPr>
            <a:xfrm rot="10800000">
              <a:off x="6653808" y="3618752"/>
              <a:ext cx="348900" cy="48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miter lim="800000"/>
              <a:headEnd len="sm" w="sm" type="none"/>
              <a:tailEnd len="med" w="med" type="triangle"/>
            </a:ln>
          </p:spPr>
        </p:cxnSp>
        <p:sp>
          <p:nvSpPr>
            <p:cNvPr id="203" name="Google Shape;203;p24"/>
            <p:cNvSpPr txBox="1"/>
            <p:nvPr/>
          </p:nvSpPr>
          <p:spPr>
            <a:xfrm>
              <a:off x="6218421" y="3485627"/>
              <a:ext cx="476700" cy="20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50" spcFirstLastPara="1" rIns="68550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0" lang="en-US" sz="9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……......</a:t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04" name="Google Shape;204;p24"/>
            <p:cNvCxnSpPr/>
            <p:nvPr/>
          </p:nvCxnSpPr>
          <p:spPr>
            <a:xfrm rot="10800000">
              <a:off x="5768582" y="3616316"/>
              <a:ext cx="348900" cy="48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miter lim="800000"/>
              <a:headEnd len="sm" w="sm" type="none"/>
              <a:tailEnd len="med" w="med" type="triangle"/>
            </a:ln>
          </p:spPr>
        </p:cxnSp>
        <p:sp>
          <p:nvSpPr>
            <p:cNvPr id="205" name="Google Shape;205;p24"/>
            <p:cNvSpPr txBox="1"/>
            <p:nvPr/>
          </p:nvSpPr>
          <p:spPr>
            <a:xfrm>
              <a:off x="5754522" y="3658293"/>
              <a:ext cx="612900" cy="62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50" spcFirstLastPara="1" rIns="68550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0" lang="en-US" sz="9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Derivative of </a:t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0" lang="en-US" sz="9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Activation Layer 3</a:t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06" name="Google Shape;206;p24"/>
            <p:cNvCxnSpPr/>
            <p:nvPr/>
          </p:nvCxnSpPr>
          <p:spPr>
            <a:xfrm flipH="1">
              <a:off x="3847133" y="3618685"/>
              <a:ext cx="649500" cy="96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miter lim="800000"/>
              <a:headEnd len="sm" w="sm" type="none"/>
              <a:tailEnd len="med" w="med" type="triangle"/>
            </a:ln>
          </p:spPr>
        </p:cxnSp>
        <p:sp>
          <p:nvSpPr>
            <p:cNvPr id="207" name="Google Shape;207;p24"/>
            <p:cNvSpPr txBox="1"/>
            <p:nvPr/>
          </p:nvSpPr>
          <p:spPr>
            <a:xfrm>
              <a:off x="3833305" y="3670452"/>
              <a:ext cx="612900" cy="62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50" spcFirstLastPara="1" rIns="68550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0" lang="en-US" sz="9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Derivative of </a:t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0" lang="en-US" sz="9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Activation Layer 2</a:t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08" name="Google Shape;208;p24"/>
            <p:cNvCxnSpPr/>
            <p:nvPr/>
          </p:nvCxnSpPr>
          <p:spPr>
            <a:xfrm flipH="1">
              <a:off x="1882139" y="3616252"/>
              <a:ext cx="649500" cy="96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miter lim="800000"/>
              <a:headEnd len="sm" w="sm" type="none"/>
              <a:tailEnd len="med" w="med" type="triangle"/>
            </a:ln>
          </p:spPr>
        </p:cxnSp>
        <p:sp>
          <p:nvSpPr>
            <p:cNvPr id="209" name="Google Shape;209;p24"/>
            <p:cNvSpPr txBox="1"/>
            <p:nvPr/>
          </p:nvSpPr>
          <p:spPr>
            <a:xfrm>
              <a:off x="1868311" y="3668020"/>
              <a:ext cx="612900" cy="62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50" spcFirstLastPara="1" rIns="68550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0" lang="en-US" sz="9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Derivative of </a:t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0" lang="en-US" sz="9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Activation Layer 1</a:t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10" name="Google Shape;210;p24"/>
            <p:cNvCxnSpPr/>
            <p:nvPr/>
          </p:nvCxnSpPr>
          <p:spPr>
            <a:xfrm>
              <a:off x="7625285" y="4209642"/>
              <a:ext cx="0" cy="3138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miter lim="800000"/>
              <a:headEnd len="sm" w="sm" type="none"/>
              <a:tailEnd len="med" w="med" type="triangle"/>
            </a:ln>
          </p:spPr>
        </p:cxnSp>
        <p:cxnSp>
          <p:nvCxnSpPr>
            <p:cNvPr id="211" name="Google Shape;211;p24"/>
            <p:cNvCxnSpPr/>
            <p:nvPr/>
          </p:nvCxnSpPr>
          <p:spPr>
            <a:xfrm>
              <a:off x="5138656" y="4197489"/>
              <a:ext cx="0" cy="3138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miter lim="800000"/>
              <a:headEnd len="sm" w="sm" type="none"/>
              <a:tailEnd len="med" w="med" type="triangle"/>
            </a:ln>
          </p:spPr>
        </p:cxnSp>
        <p:cxnSp>
          <p:nvCxnSpPr>
            <p:cNvPr id="212" name="Google Shape;212;p24"/>
            <p:cNvCxnSpPr/>
            <p:nvPr/>
          </p:nvCxnSpPr>
          <p:spPr>
            <a:xfrm>
              <a:off x="3206482" y="4205999"/>
              <a:ext cx="0" cy="3138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miter lim="800000"/>
              <a:headEnd len="sm" w="sm" type="none"/>
              <a:tailEnd len="med" w="med" type="triangle"/>
            </a:ln>
          </p:spPr>
        </p:cxnSp>
        <p:cxnSp>
          <p:nvCxnSpPr>
            <p:cNvPr id="213" name="Google Shape;213;p24"/>
            <p:cNvCxnSpPr/>
            <p:nvPr/>
          </p:nvCxnSpPr>
          <p:spPr>
            <a:xfrm>
              <a:off x="1253648" y="4205999"/>
              <a:ext cx="0" cy="3138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miter lim="800000"/>
              <a:headEnd len="sm" w="sm" type="none"/>
              <a:tailEnd len="med" w="med" type="triangle"/>
            </a:ln>
          </p:spPr>
        </p:cxnSp>
        <p:sp>
          <p:nvSpPr>
            <p:cNvPr id="214" name="Google Shape;214;p24"/>
            <p:cNvSpPr txBox="1"/>
            <p:nvPr/>
          </p:nvSpPr>
          <p:spPr>
            <a:xfrm>
              <a:off x="7306711" y="4475549"/>
              <a:ext cx="637200" cy="484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50" spcFirstLastPara="1" rIns="68550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0" lang="en-US" sz="9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Derivative of weights Layer L</a:t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15;p24"/>
            <p:cNvSpPr txBox="1"/>
            <p:nvPr/>
          </p:nvSpPr>
          <p:spPr>
            <a:xfrm>
              <a:off x="4823710" y="4470688"/>
              <a:ext cx="637200" cy="484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50" spcFirstLastPara="1" rIns="68550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0" lang="en-US" sz="9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Derivative of weights Layer 3</a:t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16;p24"/>
            <p:cNvSpPr txBox="1"/>
            <p:nvPr/>
          </p:nvSpPr>
          <p:spPr>
            <a:xfrm>
              <a:off x="2870877" y="4470687"/>
              <a:ext cx="637200" cy="484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50" spcFirstLastPara="1" rIns="68550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0" lang="en-US" sz="9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Derivative of weights Layer 2</a:t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17;p24"/>
            <p:cNvSpPr txBox="1"/>
            <p:nvPr/>
          </p:nvSpPr>
          <p:spPr>
            <a:xfrm>
              <a:off x="918043" y="4458531"/>
              <a:ext cx="637200" cy="484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50" spcFirstLastPara="1" rIns="68550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0" lang="en-US" sz="9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Derivative of weights Layer 1</a:t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18;p24"/>
            <p:cNvSpPr txBox="1"/>
            <p:nvPr/>
          </p:nvSpPr>
          <p:spPr>
            <a:xfrm>
              <a:off x="3493450" y="945804"/>
              <a:ext cx="1663500" cy="42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50" spcFirstLastPara="1" rIns="68550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rPr i="1" lang="en-US" sz="1350" u="none" cap="none" strike="noStrike">
                  <a:solidFill>
                    <a:srgbClr val="FF0000"/>
                  </a:solidFill>
                  <a:latin typeface="Calibri"/>
                  <a:ea typeface="Calibri"/>
                  <a:cs typeface="Calibri"/>
                  <a:sym typeface="Calibri"/>
                </a:rPr>
                <a:t>Forward Propagation</a:t>
              </a:r>
              <a:endParaRPr i="1" sz="1050" u="none" cap="none" strike="noStrike">
                <a:solidFill>
                  <a:srgbClr val="FF0000"/>
                </a:solidFill>
              </a:endParaRPr>
            </a:p>
          </p:txBody>
        </p:sp>
        <p:sp>
          <p:nvSpPr>
            <p:cNvPr id="219" name="Google Shape;219;p24"/>
            <p:cNvSpPr txBox="1"/>
            <p:nvPr/>
          </p:nvSpPr>
          <p:spPr>
            <a:xfrm>
              <a:off x="3411976" y="4292539"/>
              <a:ext cx="17364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50" spcFirstLastPara="1" rIns="68550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rPr b="0" i="1" lang="en-US" sz="1350" u="none" cap="none" strike="noStrike">
                  <a:solidFill>
                    <a:srgbClr val="FF0000"/>
                  </a:solidFill>
                  <a:latin typeface="Calibri"/>
                  <a:ea typeface="Calibri"/>
                  <a:cs typeface="Calibri"/>
                  <a:sym typeface="Calibri"/>
                </a:rPr>
                <a:t>Backward Propagation</a:t>
              </a:r>
              <a:endParaRPr b="0" i="1" sz="105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20" name="Google Shape;220;p24"/>
            <p:cNvCxnSpPr>
              <a:stCxn id="221" idx="2"/>
              <a:endCxn id="222" idx="0"/>
            </p:cNvCxnSpPr>
            <p:nvPr/>
          </p:nvCxnSpPr>
          <p:spPr>
            <a:xfrm>
              <a:off x="5127664" y="2514578"/>
              <a:ext cx="4800" cy="51570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miter lim="800000"/>
              <a:headEnd len="sm" w="sm" type="none"/>
              <a:tailEnd len="med" w="med" type="triangle"/>
            </a:ln>
          </p:spPr>
        </p:cxnSp>
        <p:sp>
          <p:nvSpPr>
            <p:cNvPr id="222" name="Google Shape;222;p24"/>
            <p:cNvSpPr/>
            <p:nvPr/>
          </p:nvSpPr>
          <p:spPr>
            <a:xfrm>
              <a:off x="4512424" y="3030170"/>
              <a:ext cx="1240200" cy="1167300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31538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34275" lIns="68550" spcFirstLastPara="1" rIns="68550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rPr b="0" i="0" lang="en-US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Derivative of Z Layer 3</a:t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24"/>
            <p:cNvSpPr txBox="1"/>
            <p:nvPr/>
          </p:nvSpPr>
          <p:spPr>
            <a:xfrm>
              <a:off x="5719872" y="1641540"/>
              <a:ext cx="612900" cy="34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34275" lIns="68550" spcFirstLastPara="1" rIns="68550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0" lang="en-US" sz="9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Activation L</a:t>
              </a:r>
              <a:r>
                <a:rPr b="0" i="0" lang="en-US" sz="9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a</a:t>
              </a:r>
              <a:r>
                <a:rPr b="0" i="0" lang="en-US" sz="9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yer 3</a:t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24"/>
            <p:cNvSpPr/>
            <p:nvPr/>
          </p:nvSpPr>
          <p:spPr>
            <a:xfrm>
              <a:off x="4507564" y="1347278"/>
              <a:ext cx="1240200" cy="1167300"/>
            </a:xfrm>
            <a:prstGeom prst="rect">
              <a:avLst/>
            </a:prstGeom>
            <a:solidFill>
              <a:schemeClr val="accent1"/>
            </a:solidFill>
            <a:ln cap="flat" cmpd="sng" w="12700">
              <a:solidFill>
                <a:srgbClr val="31538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34275" lIns="68550" spcFirstLastPara="1" rIns="68550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rPr b="0" i="0" lang="en-US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Weight Parameter for Layer 3</a:t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t/>
              </a:r>
              <a:endParaRPr b="0" i="0" sz="135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50"/>
                <a:buFont typeface="Arial"/>
                <a:buNone/>
              </a:pPr>
              <a:r>
                <a:rPr b="0" i="0" lang="en-US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   </a:t>
              </a:r>
              <a:r>
                <a:rPr b="0" i="0" lang="en-US" sz="135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  Z Layer 3</a:t>
              </a:r>
              <a:endParaRPr b="0" i="0" sz="10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5"/>
          <p:cNvSpPr txBox="1"/>
          <p:nvPr>
            <p:ph type="title"/>
          </p:nvPr>
        </p:nvSpPr>
        <p:spPr>
          <a:xfrm>
            <a:off x="628650" y="105550"/>
            <a:ext cx="7886700" cy="56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latin typeface="Arial"/>
                <a:ea typeface="Arial"/>
                <a:cs typeface="Arial"/>
                <a:sym typeface="Arial"/>
              </a:rPr>
              <a:t>Convolutional Neural Network</a:t>
            </a:r>
            <a:endParaRPr/>
          </a:p>
        </p:txBody>
      </p:sp>
      <p:sp>
        <p:nvSpPr>
          <p:cNvPr id="229" name="Google Shape;229;p25"/>
          <p:cNvSpPr txBox="1"/>
          <p:nvPr>
            <p:ph idx="1" type="body"/>
          </p:nvPr>
        </p:nvSpPr>
        <p:spPr>
          <a:xfrm>
            <a:off x="1186125" y="908600"/>
            <a:ext cx="4483200" cy="199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SzPts val="1400"/>
              <a:buChar char="-"/>
            </a:pPr>
            <a:r>
              <a:rPr lang="en-US" sz="1400"/>
              <a:t>A subclass of Deep Neural Network 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 sz="1400"/>
              <a:t>Mimics object identification by Human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 sz="1400"/>
              <a:t>Constrained architecture to: </a:t>
            </a:r>
            <a:endParaRPr sz="1400"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 sz="1400"/>
              <a:t>Leverage temporal and spatial structure of domain </a:t>
            </a:r>
            <a:endParaRPr sz="1400"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 sz="1400"/>
              <a:t>Reduce computation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230" name="Google Shape;230;p25"/>
          <p:cNvSpPr txBox="1"/>
          <p:nvPr/>
        </p:nvSpPr>
        <p:spPr>
          <a:xfrm>
            <a:off x="6132225" y="1146400"/>
            <a:ext cx="2471700" cy="13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>
                <a:solidFill>
                  <a:srgbClr val="FF0000"/>
                </a:solidFill>
              </a:rPr>
              <a:t>Excels at understanding complex concepts as a </a:t>
            </a:r>
            <a:endParaRPr i="1"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>
                <a:solidFill>
                  <a:srgbClr val="FF0000"/>
                </a:solidFill>
              </a:rPr>
              <a:t>combination of smaller and smaller pieces of information!</a:t>
            </a:r>
            <a:endParaRPr i="1">
              <a:solidFill>
                <a:srgbClr val="FF0000"/>
              </a:solidFill>
            </a:endParaRPr>
          </a:p>
        </p:txBody>
      </p:sp>
      <p:pic>
        <p:nvPicPr>
          <p:cNvPr id="231" name="Google Shape;23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9175" y="3134550"/>
            <a:ext cx="6905625" cy="1572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6"/>
          <p:cNvSpPr txBox="1"/>
          <p:nvPr>
            <p:ph type="title"/>
          </p:nvPr>
        </p:nvSpPr>
        <p:spPr>
          <a:xfrm>
            <a:off x="628650" y="273848"/>
            <a:ext cx="7886700" cy="66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68550" spcFirstLastPara="1" rIns="68550" wrap="square" tIns="685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/>
              <a:t>CNN/ ConvNet</a:t>
            </a:r>
            <a:endParaRPr/>
          </a:p>
        </p:txBody>
      </p:sp>
      <p:pic>
        <p:nvPicPr>
          <p:cNvPr id="237" name="Google Shape;237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5875" y="1142500"/>
            <a:ext cx="8839200" cy="3070675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26"/>
          <p:cNvSpPr txBox="1"/>
          <p:nvPr/>
        </p:nvSpPr>
        <p:spPr>
          <a:xfrm>
            <a:off x="2139225" y="4779925"/>
            <a:ext cx="4330200" cy="29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Source: https://it.mathworks.com/discovery/convolutional-neural-network.html</a:t>
            </a:r>
            <a:endParaRPr b="0" i="0" sz="9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7"/>
          <p:cNvSpPr txBox="1"/>
          <p:nvPr>
            <p:ph type="title"/>
          </p:nvPr>
        </p:nvSpPr>
        <p:spPr>
          <a:xfrm>
            <a:off x="311700" y="161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Algorithm</a:t>
            </a:r>
            <a:r>
              <a:rPr lang="en-US"/>
              <a:t> CNN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p27"/>
          <p:cNvSpPr txBox="1"/>
          <p:nvPr>
            <p:ph idx="4294967295" type="body"/>
          </p:nvPr>
        </p:nvSpPr>
        <p:spPr>
          <a:xfrm>
            <a:off x="1162800" y="838900"/>
            <a:ext cx="6818400" cy="37260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t" bIns="34275" lIns="68550" spcFirstLastPara="1" rIns="68550" wrap="square" tIns="34275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INPUT</a:t>
            </a: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</a:t>
            </a: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raining dataset T</a:t>
            </a: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 say </a:t>
            </a: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images with labels 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TRAINING</a:t>
            </a:r>
            <a:endParaRPr b="1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For every </a:t>
            </a: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image </a:t>
            </a:r>
            <a:r>
              <a:rPr b="1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 T</a:t>
            </a: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 do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</a:t>
            </a: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reate </a:t>
            </a:r>
            <a:r>
              <a:rPr b="1"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Input Vector</a:t>
            </a: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for neural network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45720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</a:t>
            </a: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20* 20 RGB image has input array length of 20* 20* 3)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Collect all </a:t>
            </a:r>
            <a:r>
              <a:rPr b="1"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Features</a:t>
            </a:r>
            <a:endParaRPr b="1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</a:t>
            </a:r>
            <a:r>
              <a:rPr b="1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or every</a:t>
            </a: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feature </a:t>
            </a:r>
            <a:r>
              <a:rPr b="1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 Features</a:t>
            </a: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do: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9144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CONVOLUTION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9144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POOLING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9144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ACTIVATION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9144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Collect all the </a:t>
            </a:r>
            <a:r>
              <a:rPr b="1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output matrices</a:t>
            </a:r>
            <a:endParaRPr b="1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FULLY CONNECTED LAYER</a:t>
            </a: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Transform into </a:t>
            </a: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one D array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45720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PROBABILITY CONVERSION using SOFTMAX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45720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OUTPUT LABEL = Label with max probability value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45720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Find ERROR</a:t>
            </a: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using LOSS FUNCTION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Find weight update</a:t>
            </a: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(delta W) and BACK PROPAGATE to update weights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Trained model can do classification of </a:t>
            </a:r>
            <a:r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new data.</a:t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8"/>
          <p:cNvSpPr txBox="1"/>
          <p:nvPr/>
        </p:nvSpPr>
        <p:spPr>
          <a:xfrm>
            <a:off x="4565575" y="728775"/>
            <a:ext cx="4266600" cy="33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Deep CNN based</a:t>
            </a:r>
            <a:endParaRPr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Structure based drug design</a:t>
            </a:r>
            <a:endParaRPr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Drug Design: 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Target Protein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Ligands to targets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Design ligands that are binders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Learning: </a:t>
            </a:r>
            <a:endParaRPr/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DUD-E dataset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>
                <a:solidFill>
                  <a:schemeClr val="dk1"/>
                </a:solidFill>
              </a:rPr>
              <a:t>Recognize basic chemical structures on its own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	like Hydrogen bonding, Carbon structures.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0000"/>
                </a:solidFill>
              </a:rPr>
              <a:t>Candidate treatment for Ebola, awaiting animal trials!</a:t>
            </a:r>
            <a:endParaRPr>
              <a:solidFill>
                <a:srgbClr val="FF0000"/>
              </a:solidFill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656A6F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656A6F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656A6F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656A6F"/>
              </a:solidFill>
              <a:highlight>
                <a:srgbClr val="FFFFFF"/>
              </a:highlight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250" name="Google Shape;25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6975" y="728775"/>
            <a:ext cx="3232901" cy="1821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6975" y="2758550"/>
            <a:ext cx="3232900" cy="2022775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28"/>
          <p:cNvSpPr txBox="1"/>
          <p:nvPr>
            <p:ph type="title"/>
          </p:nvPr>
        </p:nvSpPr>
        <p:spPr>
          <a:xfrm>
            <a:off x="311700" y="80100"/>
            <a:ext cx="8520600" cy="46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/>
              <a:t>AtomNets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9"/>
          <p:cNvSpPr txBox="1"/>
          <p:nvPr>
            <p:ph type="title"/>
          </p:nvPr>
        </p:nvSpPr>
        <p:spPr>
          <a:xfrm>
            <a:off x="628650" y="273844"/>
            <a:ext cx="7886700" cy="99427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50" spcFirstLastPara="1" rIns="68550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0" i="0" lang="en-US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Deep Learning Resources/References:</a:t>
            </a:r>
            <a:endParaRPr b="0" i="0" sz="3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p29"/>
          <p:cNvSpPr txBox="1"/>
          <p:nvPr>
            <p:ph idx="1" type="body"/>
          </p:nvPr>
        </p:nvSpPr>
        <p:spPr>
          <a:xfrm>
            <a:off x="628650" y="1157638"/>
            <a:ext cx="7886700" cy="36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50" spcFirstLastPara="1" rIns="68550" wrap="square" tIns="34275">
            <a:noAutofit/>
          </a:bodyPr>
          <a:lstStyle/>
          <a:p>
            <a:pPr indent="-171450" lvl="0" marL="17145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60"/>
              <a:buFont typeface="Arial"/>
              <a:buChar char="•"/>
            </a:pPr>
            <a:r>
              <a:rPr b="0" i="0" lang="en-US" sz="147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Machine Learning – Andrew Ng </a:t>
            </a:r>
            <a:r>
              <a:rPr b="0" i="0" lang="en-US" sz="147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https://www.coursera.org/learn/machine-learning/home/welcome</a:t>
            </a:r>
            <a:endParaRPr b="0" i="0" sz="147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0" marL="171450" marR="0" rtl="0" algn="l">
              <a:lnSpc>
                <a:spcPct val="7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960"/>
              <a:buFont typeface="Arial"/>
              <a:buChar char="•"/>
            </a:pPr>
            <a:r>
              <a:rPr b="0" i="0" lang="en-US" sz="147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Deep Learning – Andrew Ng </a:t>
            </a:r>
            <a:r>
              <a:rPr b="0" i="0" lang="en-US" sz="147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https://www.coursera.org/specializations/deep-learning</a:t>
            </a:r>
            <a:endParaRPr b="0" i="0" sz="147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0" marL="171450" marR="0" rtl="0" algn="l">
              <a:lnSpc>
                <a:spcPct val="7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960"/>
              <a:buFont typeface="Arial"/>
              <a:buChar char="•"/>
            </a:pPr>
            <a:r>
              <a:rPr b="0" i="0" lang="en-US" sz="147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Convolutional Neural Networks </a:t>
            </a:r>
            <a:r>
              <a:rPr b="0" i="0" lang="en-US" sz="147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http://yann.lecun.com/exdb/lenet/</a:t>
            </a:r>
            <a:endParaRPr b="0" i="0" sz="147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0" marL="171450" marR="0" rtl="0" algn="l">
              <a:lnSpc>
                <a:spcPct val="7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960"/>
              <a:buFont typeface="Arial"/>
              <a:buChar char="•"/>
            </a:pPr>
            <a:r>
              <a:rPr b="0" i="0" lang="en-US" sz="147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Deep Learning </a:t>
            </a:r>
            <a:r>
              <a:rPr b="0" i="0" lang="en-US" sz="147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http://deeplearning.net/</a:t>
            </a:r>
            <a:endParaRPr b="0" i="0" sz="147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0" marL="171450" marR="0" rtl="0" algn="l">
              <a:lnSpc>
                <a:spcPct val="7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960"/>
              <a:buFont typeface="Arial"/>
              <a:buChar char="•"/>
            </a:pPr>
            <a:r>
              <a:rPr b="0" i="0" lang="en-US" sz="147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Deep Residual Learning </a:t>
            </a:r>
            <a:r>
              <a:rPr b="0" i="0" lang="en-US" sz="147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7"/>
              </a:rPr>
              <a:t>https://arxiv.org/abs/1512.03385</a:t>
            </a:r>
            <a:endParaRPr b="0" i="0" sz="147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0" marL="171450" marR="0" rtl="0" algn="l">
              <a:lnSpc>
                <a:spcPct val="7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960"/>
              <a:buFont typeface="Arial"/>
              <a:buChar char="•"/>
            </a:pPr>
            <a:r>
              <a:rPr b="0" i="0" lang="en-US" sz="147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Automated Image Captioning - Andrej Karpathy </a:t>
            </a:r>
            <a:r>
              <a:rPr b="0" i="0" lang="en-US" sz="147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8"/>
              </a:rPr>
              <a:t>https://cs.stanford.edu/people/karpathy/sfmltalk.pdf</a:t>
            </a:r>
            <a:endParaRPr b="0" i="0" sz="147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0" marL="171450" marR="0" rtl="0" algn="l">
              <a:lnSpc>
                <a:spcPct val="7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960"/>
              <a:buFont typeface="Arial"/>
              <a:buChar char="•"/>
            </a:pPr>
            <a:r>
              <a:rPr b="0" i="0" lang="en-US" sz="147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Unreasonable effectiveness of RNNs - Andrej Karpathy </a:t>
            </a:r>
            <a:r>
              <a:rPr b="0" i="0" lang="en-US" sz="147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9"/>
              </a:rPr>
              <a:t>http://karpathy.github.io/2015/05/21/rnn-effectiveness/</a:t>
            </a:r>
            <a:r>
              <a:rPr b="0" i="0" lang="en-US" sz="147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	</a:t>
            </a:r>
            <a:endParaRPr b="0" i="0" sz="147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0" marL="171450" marR="0" rtl="0" algn="l">
              <a:lnSpc>
                <a:spcPct val="7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960"/>
              <a:buFont typeface="Arial"/>
              <a:buChar char="•"/>
            </a:pPr>
            <a:r>
              <a:rPr b="0" i="0" lang="en-US" sz="147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Machine Learning 101 - </a:t>
            </a:r>
            <a:r>
              <a:rPr b="0" i="0" lang="en-US" sz="147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10"/>
              </a:rPr>
              <a:t>https://docs.google.com/presentation/d/1kSuQyW5DTnkVaZEjGYCkfOxvzCqGEFzWBy4e9Uedd9k/preview?imm_mid=0f9b7e&amp;cmp=em-data-na-na-newsltr_20171213&amp;slide=id.g168a3288f7_0_58</a:t>
            </a:r>
            <a:endParaRPr b="0" i="0" sz="147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0" marL="171450" marR="0" rtl="0" algn="l">
              <a:lnSpc>
                <a:spcPct val="7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960"/>
              <a:buFont typeface="Arial"/>
              <a:buChar char="•"/>
            </a:pPr>
            <a:r>
              <a:rPr b="0" i="0" lang="en-US" sz="147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Machine Learning Mastery - </a:t>
            </a:r>
            <a:r>
              <a:rPr b="0" i="0" lang="en-US" sz="147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11"/>
              </a:rPr>
              <a:t>https://machinelearningmastery.com/</a:t>
            </a:r>
            <a:endParaRPr b="0" i="0" sz="147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0" marL="171450" marR="0" rtl="0" algn="l">
              <a:lnSpc>
                <a:spcPct val="7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960"/>
              <a:buFont typeface="Arial"/>
              <a:buChar char="•"/>
            </a:pPr>
            <a:r>
              <a:rPr b="0" i="0" lang="en-US" sz="147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Wikipedia - </a:t>
            </a:r>
            <a:r>
              <a:rPr b="0" i="0" lang="en-US" sz="147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12"/>
              </a:rPr>
              <a:t>https://en.wikipedia.org/</a:t>
            </a:r>
            <a:endParaRPr b="0" i="0" sz="147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0"/>
          <p:cNvSpPr txBox="1"/>
          <p:nvPr/>
        </p:nvSpPr>
        <p:spPr>
          <a:xfrm>
            <a:off x="125" y="0"/>
            <a:ext cx="9144000" cy="4619400"/>
          </a:xfrm>
          <a:prstGeom prst="rect">
            <a:avLst/>
          </a:prstGeom>
          <a:gradFill>
            <a:gsLst>
              <a:gs pos="0">
                <a:srgbClr val="DCECD5"/>
              </a:gs>
              <a:gs pos="100000">
                <a:srgbClr val="93BC81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0" i="0" lang="en-US" sz="45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Thank You!</a:t>
            </a:r>
            <a:endParaRPr b="0" i="0" sz="45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n-US" sz="36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Questions?</a:t>
            </a:r>
            <a:endParaRPr b="0" i="0" sz="36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0" i="0" lang="en-US" sz="36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Feedback at: </a:t>
            </a:r>
            <a:r>
              <a:rPr b="0" i="0" lang="en-US" sz="18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bit.ly/XconfTalkFeedback</a:t>
            </a:r>
            <a:endParaRPr b="0" i="0" sz="18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628650" y="100469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50" spcFirstLastPara="1" rIns="68550" wrap="square" tIns="3427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i="1" lang="en-US">
                <a:latin typeface="Open Sans"/>
                <a:ea typeface="Open Sans"/>
                <a:cs typeface="Open Sans"/>
                <a:sym typeface="Open Sans"/>
              </a:rPr>
              <a:t>Agenda</a:t>
            </a:r>
            <a:endParaRPr i="1" sz="3300" u="none" cap="none" strike="noStrik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3" name="Google Shape;63;p14"/>
          <p:cNvSpPr txBox="1"/>
          <p:nvPr/>
        </p:nvSpPr>
        <p:spPr>
          <a:xfrm>
            <a:off x="2067856" y="4873006"/>
            <a:ext cx="46797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50" spcFirstLastPara="1" rIns="68550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Source: https://www.laserfiche.com/ecmblog/4-ways-to-manage-unstructured-data-with-ecm/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2067850" y="1094675"/>
            <a:ext cx="5676300" cy="31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AutoNum type="arabicPeriod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Unstructured vs. Structured Data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AutoNum type="arabicPeriod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Conventional Text Analysis 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AutoNum type="arabicPeriod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Basics of neural network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AutoNum type="arabicPeriod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Deep Learning 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AutoNum type="arabicPeriod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CNNs - Image Recognition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AutoNum type="arabicPeriod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Drug Discovery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50" spcFirstLastPara="1" rIns="68550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0" i="0" lang="en-US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Structured vs. Unstructured Data</a:t>
            </a:r>
            <a:endParaRPr b="0" i="0" sz="3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628650" y="3973801"/>
            <a:ext cx="7886700" cy="68818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50" spcFirstLastPara="1" rIns="68550" wrap="square" tIns="34275">
            <a:noAutofit/>
          </a:bodyPr>
          <a:lstStyle/>
          <a:p>
            <a:pPr indent="-171450" lvl="0" marL="17145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0" i="0" lang="en-US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80% of business related information originates in unstructured format, primarily text</a:t>
            </a:r>
            <a:endParaRPr b="0" i="0" sz="21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15"/>
          <p:cNvSpPr txBox="1"/>
          <p:nvPr/>
        </p:nvSpPr>
        <p:spPr>
          <a:xfrm>
            <a:off x="2067856" y="4873006"/>
            <a:ext cx="4679595" cy="20774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50" spcFirstLastPara="1" rIns="68550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Source: https://www.laserfiche.com/ecmblog/4-ways-to-manage-unstructured-data-with-ecm/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2" name="Google Shape;72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62505" y="1375931"/>
            <a:ext cx="2438400" cy="2143125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/>
          <p:cNvSpPr txBox="1"/>
          <p:nvPr/>
        </p:nvSpPr>
        <p:spPr>
          <a:xfrm>
            <a:off x="5132228" y="1339959"/>
            <a:ext cx="2827430" cy="221506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50" spcFirstLastPara="1" rIns="68550" wrap="square" tIns="34275">
            <a:noAutofit/>
          </a:bodyPr>
          <a:lstStyle/>
          <a:p>
            <a:pPr indent="-171450" lvl="0" marL="17145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0" i="0" lang="en-US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Structured Data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1" marL="51435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Databases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0" i="0" lang="en-US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Unstructured Data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1" marL="51435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Social Media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1" marL="51435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Audio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1" marL="51435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Video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Google Shape;78;p16"/>
          <p:cNvGrpSpPr/>
          <p:nvPr/>
        </p:nvGrpSpPr>
        <p:grpSpPr>
          <a:xfrm>
            <a:off x="369563" y="900153"/>
            <a:ext cx="7598516" cy="3652064"/>
            <a:chOff x="1152525" y="1366978"/>
            <a:chExt cx="9929665" cy="4798792"/>
          </a:xfrm>
        </p:grpSpPr>
        <p:grpSp>
          <p:nvGrpSpPr>
            <p:cNvPr id="79" name="Google Shape;79;p16"/>
            <p:cNvGrpSpPr/>
            <p:nvPr/>
          </p:nvGrpSpPr>
          <p:grpSpPr>
            <a:xfrm>
              <a:off x="1152525" y="1366979"/>
              <a:ext cx="2762889" cy="4798771"/>
              <a:chOff x="7128515" y="919304"/>
              <a:chExt cx="2762889" cy="4798771"/>
            </a:xfrm>
          </p:grpSpPr>
          <p:sp>
            <p:nvSpPr>
              <p:cNvPr id="80" name="Google Shape;80;p16"/>
              <p:cNvSpPr/>
              <p:nvPr/>
            </p:nvSpPr>
            <p:spPr>
              <a:xfrm>
                <a:off x="7386547" y="1004574"/>
                <a:ext cx="1745672" cy="641268"/>
              </a:xfrm>
              <a:prstGeom prst="parallelogram">
                <a:avLst>
                  <a:gd fmla="val 25000" name="adj"/>
                </a:avLst>
              </a:prstGeom>
              <a:noFill/>
              <a:ln cap="flat" cmpd="sng" w="12700">
                <a:solidFill>
                  <a:schemeClr val="dk1"/>
                </a:solidFill>
                <a:prstDash val="solid"/>
                <a:miter lim="800000"/>
                <a:headEnd len="sm" w="sm" type="none"/>
                <a:tailEnd len="sm" w="sm" type="none"/>
              </a:ln>
              <a:effectLst>
                <a:outerShdw blurRad="57150" rotWithShape="0" algn="bl" dir="5400000" dist="19050">
                  <a:srgbClr val="000000">
                    <a:alpha val="0"/>
                  </a:srgbClr>
                </a:outerShdw>
              </a:effectLst>
            </p:spPr>
            <p:txBody>
              <a:bodyPr anchorCtr="0" anchor="ctr" bIns="34275" lIns="68550" spcFirstLastPara="1" rIns="68550" wrap="square" tIns="342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78"/>
                  <a:buFont typeface="Arial"/>
                  <a:buNone/>
                </a:pPr>
                <a:r>
                  <a:rPr b="0" i="0" lang="en-US" sz="1378" u="none" cap="none" strike="noStrik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Text Data</a:t>
                </a:r>
                <a:endParaRPr b="0" i="0" sz="105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" name="Google Shape;81;p16"/>
              <p:cNvSpPr/>
              <p:nvPr/>
            </p:nvSpPr>
            <p:spPr>
              <a:xfrm>
                <a:off x="7398324" y="2607555"/>
                <a:ext cx="1733895" cy="465098"/>
              </a:xfrm>
              <a:prstGeom prst="rect">
                <a:avLst/>
              </a:prstGeom>
              <a:noFill/>
              <a:ln cap="flat" cmpd="sng" w="12700">
                <a:solidFill>
                  <a:schemeClr val="dk1"/>
                </a:solidFill>
                <a:prstDash val="solid"/>
                <a:miter lim="800000"/>
                <a:headEnd len="sm" w="sm" type="none"/>
                <a:tailEnd len="sm" w="sm" type="none"/>
              </a:ln>
              <a:effectLst>
                <a:outerShdw blurRad="57150" rotWithShape="0" algn="bl" dir="5400000" dist="19050">
                  <a:srgbClr val="000000">
                    <a:alpha val="0"/>
                  </a:srgbClr>
                </a:outerShdw>
              </a:effectLst>
            </p:spPr>
            <p:txBody>
              <a:bodyPr anchorCtr="0" anchor="ctr" bIns="34275" lIns="68550" spcFirstLastPara="1" rIns="68550" wrap="square" tIns="342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78"/>
                  <a:buFont typeface="Arial"/>
                  <a:buNone/>
                </a:pPr>
                <a:r>
                  <a:rPr b="0" i="0" lang="en-US" sz="1378" u="none" cap="none" strike="noStrik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Split into Sentences</a:t>
                </a:r>
                <a:endParaRPr b="0" i="0" sz="1378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" name="Google Shape;82;p16"/>
              <p:cNvSpPr/>
              <p:nvPr/>
            </p:nvSpPr>
            <p:spPr>
              <a:xfrm>
                <a:off x="7128515" y="4079793"/>
                <a:ext cx="2238375" cy="508666"/>
              </a:xfrm>
              <a:prstGeom prst="rect">
                <a:avLst/>
              </a:prstGeom>
              <a:noFill/>
              <a:ln cap="flat" cmpd="sng" w="12700">
                <a:solidFill>
                  <a:schemeClr val="dk1"/>
                </a:solidFill>
                <a:prstDash val="solid"/>
                <a:miter lim="800000"/>
                <a:headEnd len="sm" w="sm" type="none"/>
                <a:tailEnd len="sm" w="sm" type="none"/>
              </a:ln>
              <a:effectLst>
                <a:outerShdw blurRad="57150" rotWithShape="0" algn="bl" dir="5400000" dist="19050">
                  <a:srgbClr val="000000">
                    <a:alpha val="0"/>
                  </a:srgbClr>
                </a:outerShdw>
              </a:effectLst>
            </p:spPr>
            <p:txBody>
              <a:bodyPr anchorCtr="0" anchor="ctr" bIns="34275" lIns="68550" spcFirstLastPara="1" rIns="68550" wrap="square" tIns="342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78"/>
                  <a:buFont typeface="Arial"/>
                  <a:buNone/>
                </a:pPr>
                <a:r>
                  <a:rPr b="0" i="0" lang="en-US" sz="1378" u="none" cap="none" strike="noStrik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Remove Punctuations</a:t>
                </a:r>
                <a:endParaRPr b="0" i="0" sz="1378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83" name="Google Shape;83;p16"/>
              <p:cNvCxnSpPr/>
              <p:nvPr/>
            </p:nvCxnSpPr>
            <p:spPr>
              <a:xfrm flipH="1">
                <a:off x="8249401" y="3656215"/>
                <a:ext cx="6032" cy="403764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miter lim="800000"/>
                <a:headEnd len="sm" w="sm" type="none"/>
                <a:tailEnd len="med" w="med" type="triangle"/>
              </a:ln>
            </p:spPr>
          </p:cxnSp>
          <p:cxnSp>
            <p:nvCxnSpPr>
              <p:cNvPr id="84" name="Google Shape;84;p16"/>
              <p:cNvCxnSpPr/>
              <p:nvPr/>
            </p:nvCxnSpPr>
            <p:spPr>
              <a:xfrm flipH="1">
                <a:off x="8247426" y="4599935"/>
                <a:ext cx="6032" cy="403764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miter lim="800000"/>
                <a:headEnd len="sm" w="sm" type="none"/>
                <a:tailEnd len="med" w="med" type="triangle"/>
              </a:ln>
            </p:spPr>
          </p:cxnSp>
          <p:cxnSp>
            <p:nvCxnSpPr>
              <p:cNvPr id="85" name="Google Shape;85;p16"/>
              <p:cNvCxnSpPr/>
              <p:nvPr/>
            </p:nvCxnSpPr>
            <p:spPr>
              <a:xfrm>
                <a:off x="8220544" y="5718075"/>
                <a:ext cx="1670859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  <p:cxnSp>
            <p:nvCxnSpPr>
              <p:cNvPr id="86" name="Google Shape;86;p16"/>
              <p:cNvCxnSpPr/>
              <p:nvPr/>
            </p:nvCxnSpPr>
            <p:spPr>
              <a:xfrm flipH="1" rot="10800000">
                <a:off x="9891403" y="919304"/>
                <a:ext cx="1" cy="4798771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</p:cxnSp>
        </p:grpSp>
        <p:sp>
          <p:nvSpPr>
            <p:cNvPr id="87" name="Google Shape;87;p16"/>
            <p:cNvSpPr/>
            <p:nvPr/>
          </p:nvSpPr>
          <p:spPr>
            <a:xfrm>
              <a:off x="1431859" y="3691287"/>
              <a:ext cx="1733895" cy="422356"/>
            </a:xfrm>
            <a:prstGeom prst="rect">
              <a:avLst/>
            </a:prstGeom>
            <a:noFill/>
            <a:ln cap="flat" cmpd="sng" w="127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0"/>
                </a:srgbClr>
              </a:outerShdw>
            </a:effectLst>
          </p:spPr>
          <p:txBody>
            <a:bodyPr anchorCtr="0" anchor="ctr" bIns="34275" lIns="68550" spcFirstLastPara="1" rIns="68550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78"/>
                <a:buFont typeface="Arial"/>
                <a:buNone/>
              </a:pPr>
              <a:r>
                <a:rPr b="0" i="0" lang="en-US" sz="1378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Split into Words</a:t>
              </a:r>
              <a:endParaRPr b="0" i="0" sz="137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88" name="Google Shape;88;p16"/>
            <p:cNvCxnSpPr/>
            <p:nvPr/>
          </p:nvCxnSpPr>
          <p:spPr>
            <a:xfrm>
              <a:off x="2289282" y="2093667"/>
              <a:ext cx="12250" cy="208167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med" w="med" type="triangle"/>
            </a:ln>
          </p:spPr>
        </p:cxnSp>
        <p:cxnSp>
          <p:nvCxnSpPr>
            <p:cNvPr id="89" name="Google Shape;89;p16"/>
            <p:cNvCxnSpPr/>
            <p:nvPr/>
          </p:nvCxnSpPr>
          <p:spPr>
            <a:xfrm>
              <a:off x="2298807" y="3494518"/>
              <a:ext cx="12250" cy="208167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med" w="med" type="triangle"/>
            </a:ln>
          </p:spPr>
        </p:cxnSp>
        <p:sp>
          <p:nvSpPr>
            <p:cNvPr id="90" name="Google Shape;90;p16"/>
            <p:cNvSpPr/>
            <p:nvPr/>
          </p:nvSpPr>
          <p:spPr>
            <a:xfrm>
              <a:off x="1152525" y="5470440"/>
              <a:ext cx="2238375" cy="508666"/>
            </a:xfrm>
            <a:prstGeom prst="rect">
              <a:avLst/>
            </a:prstGeom>
            <a:noFill/>
            <a:ln cap="flat" cmpd="sng" w="127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0"/>
                </a:srgbClr>
              </a:outerShdw>
            </a:effectLst>
          </p:spPr>
          <p:txBody>
            <a:bodyPr anchorCtr="0" anchor="ctr" bIns="34275" lIns="68550" spcFirstLastPara="1" rIns="68550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78"/>
                <a:buFont typeface="Arial"/>
                <a:buNone/>
              </a:pPr>
              <a:r>
                <a:rPr b="0" i="0" lang="en-US" sz="1378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Remove Stop words</a:t>
              </a:r>
              <a:endParaRPr b="0" i="0" sz="137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91" name="Google Shape;91;p16"/>
            <p:cNvCxnSpPr/>
            <p:nvPr/>
          </p:nvCxnSpPr>
          <p:spPr>
            <a:xfrm flipH="1">
              <a:off x="2261911" y="5988639"/>
              <a:ext cx="277" cy="177131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2" name="Google Shape;92;p16"/>
            <p:cNvCxnSpPr/>
            <p:nvPr/>
          </p:nvCxnSpPr>
          <p:spPr>
            <a:xfrm>
              <a:off x="3915413" y="1366978"/>
              <a:ext cx="2183869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3" name="Google Shape;93;p16"/>
            <p:cNvCxnSpPr>
              <a:endCxn id="94" idx="0"/>
            </p:cNvCxnSpPr>
            <p:nvPr/>
          </p:nvCxnSpPr>
          <p:spPr>
            <a:xfrm>
              <a:off x="6099187" y="1367117"/>
              <a:ext cx="11100" cy="4080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med" w="med" type="triangle"/>
            </a:ln>
          </p:spPr>
        </p:cxnSp>
        <p:grpSp>
          <p:nvGrpSpPr>
            <p:cNvPr id="95" name="Google Shape;95;p16"/>
            <p:cNvGrpSpPr/>
            <p:nvPr/>
          </p:nvGrpSpPr>
          <p:grpSpPr>
            <a:xfrm>
              <a:off x="4991100" y="1775117"/>
              <a:ext cx="6091090" cy="3015210"/>
              <a:chOff x="5343525" y="1775117"/>
              <a:chExt cx="6091090" cy="3015210"/>
            </a:xfrm>
          </p:grpSpPr>
          <p:sp>
            <p:nvSpPr>
              <p:cNvPr id="94" name="Google Shape;94;p16"/>
              <p:cNvSpPr/>
              <p:nvPr/>
            </p:nvSpPr>
            <p:spPr>
              <a:xfrm>
                <a:off x="5343525" y="1775117"/>
                <a:ext cx="2238375" cy="508666"/>
              </a:xfrm>
              <a:prstGeom prst="rect">
                <a:avLst/>
              </a:prstGeom>
              <a:noFill/>
              <a:ln cap="flat" cmpd="sng" w="12700">
                <a:solidFill>
                  <a:schemeClr val="dk1"/>
                </a:solidFill>
                <a:prstDash val="solid"/>
                <a:miter lim="800000"/>
                <a:headEnd len="sm" w="sm" type="none"/>
                <a:tailEnd len="sm" w="sm" type="none"/>
              </a:ln>
              <a:effectLst>
                <a:outerShdw blurRad="57150" rotWithShape="0" algn="bl" dir="5400000" dist="19050">
                  <a:srgbClr val="000000">
                    <a:alpha val="0"/>
                  </a:srgbClr>
                </a:outerShdw>
              </a:effectLst>
            </p:spPr>
            <p:txBody>
              <a:bodyPr anchorCtr="0" anchor="ctr" bIns="34275" lIns="68550" spcFirstLastPara="1" rIns="68550" wrap="square" tIns="342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78"/>
                  <a:buFont typeface="Arial"/>
                  <a:buNone/>
                </a:pPr>
                <a:r>
                  <a:rPr b="0" i="0" lang="en-US" sz="1378" u="none" cap="none" strike="noStrik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Stem Documents</a:t>
                </a:r>
                <a:endParaRPr b="0" i="0" sz="1378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" name="Google Shape;96;p16"/>
              <p:cNvSpPr/>
              <p:nvPr/>
            </p:nvSpPr>
            <p:spPr>
              <a:xfrm>
                <a:off x="5384937" y="2567909"/>
                <a:ext cx="2206488" cy="464203"/>
              </a:xfrm>
              <a:prstGeom prst="parallelogram">
                <a:avLst>
                  <a:gd fmla="val 25000" name="adj"/>
                </a:avLst>
              </a:prstGeom>
              <a:noFill/>
              <a:ln cap="flat" cmpd="sng" w="12700">
                <a:solidFill>
                  <a:schemeClr val="dk1"/>
                </a:solidFill>
                <a:prstDash val="solid"/>
                <a:miter lim="800000"/>
                <a:headEnd len="sm" w="sm" type="none"/>
                <a:tailEnd len="sm" w="sm" type="none"/>
              </a:ln>
              <a:effectLst>
                <a:outerShdw blurRad="57150" rotWithShape="0" algn="bl" dir="5400000" dist="19050">
                  <a:srgbClr val="000000">
                    <a:alpha val="0"/>
                  </a:srgbClr>
                </a:outerShdw>
              </a:effectLst>
            </p:spPr>
            <p:txBody>
              <a:bodyPr anchorCtr="0" anchor="ctr" bIns="34275" lIns="68550" spcFirstLastPara="1" rIns="68550" wrap="square" tIns="342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78"/>
                  <a:buFont typeface="Arial"/>
                  <a:buNone/>
                </a:pPr>
                <a:r>
                  <a:rPr b="0" i="0" lang="en-US" sz="1378" u="none" cap="none" strike="noStrik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Term Document Matrix</a:t>
                </a:r>
                <a:endParaRPr b="0" i="0" sz="1378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7" name="Google Shape;97;p16"/>
              <p:cNvCxnSpPr/>
              <p:nvPr/>
            </p:nvCxnSpPr>
            <p:spPr>
              <a:xfrm>
                <a:off x="6472238" y="2255208"/>
                <a:ext cx="10769" cy="296813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miter lim="800000"/>
                <a:headEnd len="sm" w="sm" type="none"/>
                <a:tailEnd len="med" w="med" type="triangle"/>
              </a:ln>
            </p:spPr>
          </p:cxnSp>
          <p:sp>
            <p:nvSpPr>
              <p:cNvPr id="98" name="Google Shape;98;p16"/>
              <p:cNvSpPr/>
              <p:nvPr/>
            </p:nvSpPr>
            <p:spPr>
              <a:xfrm>
                <a:off x="5343525" y="3337217"/>
                <a:ext cx="2238375" cy="508666"/>
              </a:xfrm>
              <a:prstGeom prst="rect">
                <a:avLst/>
              </a:prstGeom>
              <a:noFill/>
              <a:ln cap="flat" cmpd="sng" w="12700">
                <a:solidFill>
                  <a:schemeClr val="dk1"/>
                </a:solidFill>
                <a:prstDash val="solid"/>
                <a:miter lim="800000"/>
                <a:headEnd len="sm" w="sm" type="none"/>
                <a:tailEnd len="sm" w="sm" type="none"/>
              </a:ln>
              <a:effectLst>
                <a:outerShdw blurRad="57150" rotWithShape="0" algn="bl" dir="5400000" dist="19050">
                  <a:srgbClr val="000000">
                    <a:alpha val="0"/>
                  </a:srgbClr>
                </a:outerShdw>
              </a:effectLst>
            </p:spPr>
            <p:txBody>
              <a:bodyPr anchorCtr="0" anchor="ctr" bIns="34275" lIns="68550" spcFirstLastPara="1" rIns="68550" wrap="square" tIns="342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78"/>
                  <a:buFont typeface="Arial"/>
                  <a:buNone/>
                </a:pPr>
                <a:r>
                  <a:rPr b="0" i="0" lang="en-US" sz="1378" u="none" cap="none" strike="noStrik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Add Other Features</a:t>
                </a:r>
                <a:endParaRPr b="0" i="0" sz="1378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9" name="Google Shape;99;p16"/>
              <p:cNvCxnSpPr/>
              <p:nvPr/>
            </p:nvCxnSpPr>
            <p:spPr>
              <a:xfrm>
                <a:off x="6472238" y="2998158"/>
                <a:ext cx="10769" cy="296813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miter lim="800000"/>
                <a:headEnd len="sm" w="sm" type="none"/>
                <a:tailEnd len="med" w="med" type="triangle"/>
              </a:ln>
            </p:spPr>
          </p:cxnSp>
          <p:sp>
            <p:nvSpPr>
              <p:cNvPr id="100" name="Google Shape;100;p16"/>
              <p:cNvSpPr/>
              <p:nvPr/>
            </p:nvSpPr>
            <p:spPr>
              <a:xfrm>
                <a:off x="5375412" y="4149059"/>
                <a:ext cx="2206488" cy="641268"/>
              </a:xfrm>
              <a:prstGeom prst="parallelogram">
                <a:avLst>
                  <a:gd fmla="val 25000" name="adj"/>
                </a:avLst>
              </a:prstGeom>
              <a:noFill/>
              <a:ln cap="flat" cmpd="sng" w="12700">
                <a:solidFill>
                  <a:schemeClr val="dk1"/>
                </a:solidFill>
                <a:prstDash val="solid"/>
                <a:miter lim="800000"/>
                <a:headEnd len="sm" w="sm" type="none"/>
                <a:tailEnd len="sm" w="sm" type="none"/>
              </a:ln>
              <a:effectLst>
                <a:outerShdw blurRad="57150" rotWithShape="0" algn="bl" dir="5400000" dist="19050">
                  <a:srgbClr val="000000">
                    <a:alpha val="0"/>
                  </a:srgbClr>
                </a:outerShdw>
              </a:effectLst>
            </p:spPr>
            <p:txBody>
              <a:bodyPr anchorCtr="0" anchor="ctr" bIns="34275" lIns="68550" spcFirstLastPara="1" rIns="68550" wrap="square" tIns="342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78"/>
                  <a:buFont typeface="Arial"/>
                  <a:buNone/>
                </a:pPr>
                <a:r>
                  <a:rPr b="0" i="0" lang="en-US" sz="1378" u="none" cap="none" strike="noStrik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TDM + Other Features</a:t>
                </a:r>
                <a:endParaRPr b="0" i="0" sz="1378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101" name="Google Shape;101;p16"/>
              <p:cNvCxnSpPr/>
              <p:nvPr/>
            </p:nvCxnSpPr>
            <p:spPr>
              <a:xfrm>
                <a:off x="6481763" y="3826833"/>
                <a:ext cx="10769" cy="296813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miter lim="800000"/>
                <a:headEnd len="sm" w="sm" type="none"/>
                <a:tailEnd len="med" w="med" type="triangle"/>
              </a:ln>
            </p:spPr>
          </p:cxnSp>
          <p:sp>
            <p:nvSpPr>
              <p:cNvPr id="102" name="Google Shape;102;p16"/>
              <p:cNvSpPr/>
              <p:nvPr/>
            </p:nvSpPr>
            <p:spPr>
              <a:xfrm>
                <a:off x="9196240" y="1775117"/>
                <a:ext cx="2238375" cy="508666"/>
              </a:xfrm>
              <a:prstGeom prst="rect">
                <a:avLst/>
              </a:prstGeom>
              <a:noFill/>
              <a:ln cap="flat" cmpd="sng" w="12700">
                <a:solidFill>
                  <a:schemeClr val="dk1"/>
                </a:solidFill>
                <a:prstDash val="solid"/>
                <a:miter lim="800000"/>
                <a:headEnd len="sm" w="sm" type="none"/>
                <a:tailEnd len="sm" w="sm" type="none"/>
              </a:ln>
              <a:effectLst>
                <a:outerShdw blurRad="57150" rotWithShape="0" algn="bl" dir="5400000" dist="19050">
                  <a:srgbClr val="000000">
                    <a:alpha val="0"/>
                  </a:srgbClr>
                </a:outerShdw>
              </a:effectLst>
            </p:spPr>
            <p:txBody>
              <a:bodyPr anchorCtr="0" anchor="ctr" bIns="34275" lIns="68550" spcFirstLastPara="1" rIns="68550" wrap="square" tIns="342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378"/>
                  <a:buFont typeface="Arial"/>
                  <a:buNone/>
                </a:pPr>
                <a:r>
                  <a:rPr b="0" i="0" lang="en-US" sz="1378" u="none" cap="none" strike="noStrik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Aspect &amp; Entity</a:t>
                </a:r>
                <a:endParaRPr b="0" i="0" sz="1378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03" name="Google Shape;103;p16"/>
          <p:cNvSpPr txBox="1"/>
          <p:nvPr/>
        </p:nvSpPr>
        <p:spPr>
          <a:xfrm>
            <a:off x="322757" y="148488"/>
            <a:ext cx="7886700" cy="665858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50" spcFirstLastPara="1" rIns="68550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b="0" i="0" lang="en-US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Text Analysis - Overview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16"/>
          <p:cNvSpPr/>
          <p:nvPr/>
        </p:nvSpPr>
        <p:spPr>
          <a:xfrm>
            <a:off x="588186" y="1635146"/>
            <a:ext cx="1326835" cy="355907"/>
          </a:xfrm>
          <a:prstGeom prst="rect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0"/>
              </a:srgbClr>
            </a:outerShdw>
          </a:effectLst>
        </p:spPr>
        <p:txBody>
          <a:bodyPr anchorCtr="0" anchor="ctr" bIns="34275" lIns="68550" spcFirstLastPara="1" rIns="68550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78"/>
              <a:buFont typeface="Arial"/>
              <a:buNone/>
            </a:pPr>
            <a:r>
              <a:rPr b="0" i="0" lang="en-US" sz="137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Check Data Quality</a:t>
            </a:r>
            <a:endParaRPr b="0" i="0" sz="1378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05" name="Google Shape;105;p16"/>
          <p:cNvCxnSpPr/>
          <p:nvPr/>
        </p:nvCxnSpPr>
        <p:spPr>
          <a:xfrm>
            <a:off x="1237013" y="2008287"/>
            <a:ext cx="9374" cy="159296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106" name="Google Shape;106;p16"/>
          <p:cNvCxnSpPr/>
          <p:nvPr/>
        </p:nvCxnSpPr>
        <p:spPr>
          <a:xfrm>
            <a:off x="4135691" y="4527878"/>
            <a:ext cx="1278598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07" name="Google Shape;107;p16"/>
          <p:cNvCxnSpPr/>
          <p:nvPr/>
        </p:nvCxnSpPr>
        <p:spPr>
          <a:xfrm flipH="1" rot="10800000">
            <a:off x="5414289" y="875830"/>
            <a:ext cx="1" cy="3652048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08" name="Google Shape;108;p16"/>
          <p:cNvCxnSpPr/>
          <p:nvPr/>
        </p:nvCxnSpPr>
        <p:spPr>
          <a:xfrm>
            <a:off x="4134419" y="3510201"/>
            <a:ext cx="1272" cy="1027409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09" name="Google Shape;109;p16"/>
          <p:cNvCxnSpPr/>
          <p:nvPr/>
        </p:nvCxnSpPr>
        <p:spPr>
          <a:xfrm>
            <a:off x="5414289" y="875829"/>
            <a:ext cx="167117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10" name="Google Shape;110;p16"/>
          <p:cNvCxnSpPr/>
          <p:nvPr/>
        </p:nvCxnSpPr>
        <p:spPr>
          <a:xfrm>
            <a:off x="7085459" y="875829"/>
            <a:ext cx="8423" cy="31061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111" name="Google Shape;111;p16"/>
          <p:cNvSpPr/>
          <p:nvPr/>
        </p:nvSpPr>
        <p:spPr>
          <a:xfrm>
            <a:off x="6267356" y="2032753"/>
            <a:ext cx="1712880" cy="387114"/>
          </a:xfrm>
          <a:prstGeom prst="rect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0"/>
              </a:srgbClr>
            </a:outerShdw>
          </a:effectLst>
        </p:spPr>
        <p:txBody>
          <a:bodyPr anchorCtr="0" anchor="ctr" bIns="34275" lIns="68550" spcFirstLastPara="1" rIns="68550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78"/>
              <a:buFont typeface="Arial"/>
              <a:buNone/>
            </a:pPr>
            <a:r>
              <a:rPr b="0" i="0" lang="en-US" sz="137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Topic Modeling</a:t>
            </a:r>
            <a:endParaRPr b="0" i="0" sz="1378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16"/>
          <p:cNvSpPr/>
          <p:nvPr/>
        </p:nvSpPr>
        <p:spPr>
          <a:xfrm>
            <a:off x="6279512" y="2818267"/>
            <a:ext cx="1712880" cy="387114"/>
          </a:xfrm>
          <a:prstGeom prst="rect">
            <a:avLst/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0"/>
              </a:srgbClr>
            </a:outerShdw>
          </a:effectLst>
        </p:spPr>
        <p:txBody>
          <a:bodyPr anchorCtr="0" anchor="ctr" bIns="34275" lIns="68550" spcFirstLastPara="1" rIns="68550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78"/>
              <a:buFont typeface="Arial"/>
              <a:buNone/>
            </a:pPr>
            <a:r>
              <a:rPr b="0" i="0" lang="en-US" sz="1378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Sentiment Analysis</a:t>
            </a:r>
            <a:endParaRPr b="0" i="0" sz="1378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3" name="Google Shape;113;p16"/>
          <p:cNvCxnSpPr/>
          <p:nvPr/>
        </p:nvCxnSpPr>
        <p:spPr>
          <a:xfrm>
            <a:off x="7119497" y="1611614"/>
            <a:ext cx="0" cy="421139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114" name="Google Shape;114;p16"/>
          <p:cNvCxnSpPr/>
          <p:nvPr/>
        </p:nvCxnSpPr>
        <p:spPr>
          <a:xfrm>
            <a:off x="7124358" y="2397129"/>
            <a:ext cx="0" cy="421139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115" name="Google Shape;115;p16"/>
          <p:cNvSpPr/>
          <p:nvPr/>
        </p:nvSpPr>
        <p:spPr>
          <a:xfrm>
            <a:off x="5786290" y="4242440"/>
            <a:ext cx="2988826" cy="692498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50" spcFirstLastPara="1" rIns="68550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Example: The new iPhone X has excellent screen resolution, but, it’s price is very high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7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50" spcFirstLastPara="1" rIns="68550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b="0" i="0" lang="en-US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Text Analysis - Techniques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17"/>
          <p:cNvSpPr txBox="1"/>
          <p:nvPr/>
        </p:nvSpPr>
        <p:spPr>
          <a:xfrm>
            <a:off x="5633012" y="1544188"/>
            <a:ext cx="3297677" cy="781148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50" spcFirstLastPara="1" rIns="68550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-US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Topic Modeling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3429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LDA (Latent Dirichlet Allocation)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3429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DMR (Dirichlet Multinomial Regression)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17"/>
          <p:cNvSpPr/>
          <p:nvPr/>
        </p:nvSpPr>
        <p:spPr>
          <a:xfrm>
            <a:off x="294262" y="1534499"/>
            <a:ext cx="2864796" cy="131574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50" spcFirstLastPara="1" rIns="68550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Pre-Processing: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Tokenization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Lemmatization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N-Grams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POS Tagging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NER (Named Entity Recognition)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17"/>
          <p:cNvSpPr/>
          <p:nvPr/>
        </p:nvSpPr>
        <p:spPr>
          <a:xfrm>
            <a:off x="2884950" y="1534499"/>
            <a:ext cx="2966936" cy="131574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50" spcFirstLastPara="1" rIns="68550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Sentiment Analysis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TF * IDF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Supervised Vs. Unsupervised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Stanford Core-NLP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LingPipe</a:t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SentiWordNet</a:t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17"/>
          <p:cNvSpPr/>
          <p:nvPr/>
        </p:nvSpPr>
        <p:spPr>
          <a:xfrm>
            <a:off x="2563236" y="3173944"/>
            <a:ext cx="4572000" cy="110799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50" spcFirstLastPara="1" rIns="68550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Evaluation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Comparison vs. Humans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Typically text analytics models are evaluated against humans-assigned values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More than one correct answer possible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8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50" spcFirstLastPara="1" rIns="68550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b="0" i="0" lang="en-US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Text Analysis - Techniques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18"/>
          <p:cNvSpPr txBox="1"/>
          <p:nvPr/>
        </p:nvSpPr>
        <p:spPr>
          <a:xfrm>
            <a:off x="5633012" y="1544188"/>
            <a:ext cx="3297600" cy="7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50" spcFirstLastPara="1" rIns="68550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-US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Topic Modeling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3429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LDA (Latent Dirichlet Allocation)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3429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DMR (Dirichlet Multinomial Regression)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18"/>
          <p:cNvSpPr/>
          <p:nvPr/>
        </p:nvSpPr>
        <p:spPr>
          <a:xfrm>
            <a:off x="294262" y="1534499"/>
            <a:ext cx="2864700" cy="13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50" spcFirstLastPara="1" rIns="68550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Pre-Processing: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Tokenization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Lemmatization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N-Grams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POS Tagging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NER (Named Entity Recognition)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18"/>
          <p:cNvSpPr/>
          <p:nvPr/>
        </p:nvSpPr>
        <p:spPr>
          <a:xfrm>
            <a:off x="2884950" y="1534499"/>
            <a:ext cx="2967000" cy="13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50" spcFirstLastPara="1" rIns="68550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Sentiment Analysis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TF * IDF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Supervised Vs. Unsupervised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Stanford Core-NLP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LingPipe</a:t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SentiWordNet</a:t>
            </a:r>
            <a:endParaRPr b="0" i="0" sz="13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18"/>
          <p:cNvSpPr/>
          <p:nvPr/>
        </p:nvSpPr>
        <p:spPr>
          <a:xfrm>
            <a:off x="2563236" y="3173944"/>
            <a:ext cx="4572000" cy="11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50" spcFirstLastPara="1" rIns="68550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Evaluation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Comparison vs. Humans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Typically text analytics models are evaluated against humans-assigned values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More than one correct answer possible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18"/>
          <p:cNvSpPr txBox="1"/>
          <p:nvPr/>
        </p:nvSpPr>
        <p:spPr>
          <a:xfrm>
            <a:off x="2365038" y="4491799"/>
            <a:ext cx="3843600" cy="41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50" spcFirstLastPara="1" rIns="68550" wrap="square" tIns="34275">
            <a:noAutofit/>
          </a:bodyPr>
          <a:lstStyle/>
          <a:p>
            <a:pPr indent="-171450" lvl="0" marL="17145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800"/>
              <a:buFont typeface="Arial"/>
              <a:buChar char="•"/>
            </a:pPr>
            <a:r>
              <a:rPr b="0" i="0" lang="en-US" sz="21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How to capture the context?</a:t>
            </a:r>
            <a:endParaRPr b="0" i="0" sz="105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9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50" spcFirstLastPara="1" rIns="68550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0" i="0" lang="en-US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Deep Learning vs. Scale</a:t>
            </a:r>
            <a:endParaRPr b="0" i="0" sz="3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0" name="Google Shape;140;p19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24810" y="1268016"/>
            <a:ext cx="5470709" cy="3171425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9"/>
          <p:cNvSpPr txBox="1"/>
          <p:nvPr/>
        </p:nvSpPr>
        <p:spPr>
          <a:xfrm>
            <a:off x="2143079" y="4815446"/>
            <a:ext cx="2693342" cy="20774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50" spcFirstLastPara="1" rIns="68550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Reference: Deep Learning Specialization (Andrew Ng)</a:t>
            </a:r>
            <a:endParaRPr b="0" i="0" sz="10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Machine Learning vs Deep Learning</a:t>
            </a:r>
            <a:endParaRPr/>
          </a:p>
        </p:txBody>
      </p:sp>
      <p:sp>
        <p:nvSpPr>
          <p:cNvPr id="147" name="Google Shape;147;p20"/>
          <p:cNvSpPr txBox="1"/>
          <p:nvPr/>
        </p:nvSpPr>
        <p:spPr>
          <a:xfrm>
            <a:off x="925600" y="1017725"/>
            <a:ext cx="6637200" cy="33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-US"/>
              <a:t>Machine Learning to Deep Learning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-US"/>
              <a:t>Machine learning </a:t>
            </a:r>
            <a:endParaRPr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-US"/>
              <a:t>uses algorithms, parses data, learns from data and predicts</a:t>
            </a:r>
            <a:endParaRPr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-US"/>
              <a:t>limited to human fed inputs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-US"/>
              <a:t>Deep learning </a:t>
            </a:r>
            <a:endParaRPr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-US"/>
              <a:t>continually analyzes data to draw conclusions, like us!</a:t>
            </a:r>
            <a:endParaRPr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-US"/>
              <a:t>structures algorithms in layers to create an artificial “neural network” that can learn and make intelligent decisions on its own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-US"/>
              <a:t>Deep learning is a subfield of machine learning.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1"/>
          <p:cNvSpPr txBox="1"/>
          <p:nvPr>
            <p:ph type="title"/>
          </p:nvPr>
        </p:nvSpPr>
        <p:spPr>
          <a:xfrm>
            <a:off x="311700" y="213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Deep Learning</a:t>
            </a:r>
            <a:endParaRPr/>
          </a:p>
        </p:txBody>
      </p:sp>
      <p:sp>
        <p:nvSpPr>
          <p:cNvPr id="153" name="Google Shape;153;p21"/>
          <p:cNvSpPr txBox="1"/>
          <p:nvPr/>
        </p:nvSpPr>
        <p:spPr>
          <a:xfrm>
            <a:off x="311700" y="936575"/>
            <a:ext cx="4112700" cy="33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Hierarchical learning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anything is a concept defined in relation to simpler concepts, defined in relation to more simpler concepts and so on…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hence can analyze even unstructured data!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Technically: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 stack of layers </a:t>
            </a:r>
            <a:r>
              <a:rPr i="1" lang="en-US"/>
              <a:t>of neurons</a:t>
            </a:r>
            <a:r>
              <a:rPr lang="en-US"/>
              <a:t>!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	or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Deep Neural Network</a:t>
            </a:r>
            <a:endParaRPr/>
          </a:p>
        </p:txBody>
      </p:sp>
      <p:sp>
        <p:nvSpPr>
          <p:cNvPr id="154" name="Google Shape;154;p21"/>
          <p:cNvSpPr txBox="1"/>
          <p:nvPr/>
        </p:nvSpPr>
        <p:spPr>
          <a:xfrm>
            <a:off x="2011150" y="4808300"/>
            <a:ext cx="5189700" cy="26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>
                <a:latin typeface="Calibri"/>
                <a:ea typeface="Calibri"/>
                <a:cs typeface="Calibri"/>
                <a:sym typeface="Calibri"/>
              </a:rPr>
              <a:t>https://towardsdatascience.com/applied-deep-learning-part-1-artificial-neural-networks-d7834f67a4f6</a:t>
            </a:r>
            <a:endParaRPr sz="9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5" name="Google Shape;15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8050" y="994025"/>
            <a:ext cx="4345975" cy="328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